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369" r:id="rId3"/>
    <p:sldId id="313" r:id="rId4"/>
    <p:sldId id="315" r:id="rId5"/>
    <p:sldId id="345" r:id="rId6"/>
    <p:sldId id="331" r:id="rId7"/>
    <p:sldId id="300" r:id="rId8"/>
    <p:sldId id="336" r:id="rId9"/>
    <p:sldId id="273" r:id="rId10"/>
    <p:sldId id="276" r:id="rId11"/>
    <p:sldId id="337" r:id="rId12"/>
    <p:sldId id="282" r:id="rId13"/>
    <p:sldId id="366" r:id="rId14"/>
    <p:sldId id="360" r:id="rId15"/>
    <p:sldId id="328" r:id="rId16"/>
    <p:sldId id="299" r:id="rId17"/>
    <p:sldId id="368" r:id="rId18"/>
    <p:sldId id="335" r:id="rId19"/>
    <p:sldId id="341" r:id="rId20"/>
    <p:sldId id="342" r:id="rId21"/>
    <p:sldId id="344" r:id="rId22"/>
    <p:sldId id="362" r:id="rId23"/>
    <p:sldId id="363" r:id="rId24"/>
    <p:sldId id="364" r:id="rId25"/>
    <p:sldId id="365" r:id="rId26"/>
    <p:sldId id="353" r:id="rId27"/>
    <p:sldId id="351" r:id="rId28"/>
    <p:sldId id="355" r:id="rId29"/>
    <p:sldId id="354" r:id="rId30"/>
    <p:sldId id="260" r:id="rId3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3300"/>
    <a:srgbClr val="000099"/>
    <a:srgbClr val="F8CBAD"/>
    <a:srgbClr val="006600"/>
    <a:srgbClr val="FFFFFF"/>
    <a:srgbClr val="FF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12/7/2020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012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1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12/7/2020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77226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2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22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9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 rtl="0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rtl="0"/>
              <a:t>12/7/2020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 rtl="0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08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9.gif"/><Relationship Id="rId18" Type="http://schemas.openxmlformats.org/officeDocument/2006/relationships/image" Target="../media/image33.png"/><Relationship Id="rId3" Type="http://schemas.microsoft.com/office/2007/relationships/media" Target="../media/media6.mp3"/><Relationship Id="rId7" Type="http://schemas.microsoft.com/office/2007/relationships/media" Target="../media/media7.mp3"/><Relationship Id="rId12" Type="http://schemas.openxmlformats.org/officeDocument/2006/relationships/image" Target="../media/image28.jpeg"/><Relationship Id="rId17" Type="http://schemas.microsoft.com/office/2007/relationships/hdphoto" Target="../media/hdphoto2.wdp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27.gif"/><Relationship Id="rId5" Type="http://schemas.microsoft.com/office/2007/relationships/media" Target="../media/media1.mp3"/><Relationship Id="rId15" Type="http://schemas.openxmlformats.org/officeDocument/2006/relationships/image" Target="../media/image31.jpg"/><Relationship Id="rId10" Type="http://schemas.openxmlformats.org/officeDocument/2006/relationships/image" Target="../media/image5.png"/><Relationship Id="rId19" Type="http://schemas.microsoft.com/office/2007/relationships/hdphoto" Target="../media/hdphoto3.wdp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image" Target="../media/image30.png"/><Relationship Id="rId18" Type="http://schemas.openxmlformats.org/officeDocument/2006/relationships/image" Target="../media/image39.jpg"/><Relationship Id="rId3" Type="http://schemas.microsoft.com/office/2007/relationships/media" Target="../media/media8.mp3"/><Relationship Id="rId7" Type="http://schemas.microsoft.com/office/2007/relationships/media" Target="../media/media3.mp3"/><Relationship Id="rId12" Type="http://schemas.openxmlformats.org/officeDocument/2006/relationships/image" Target="../media/image35.jpg"/><Relationship Id="rId17" Type="http://schemas.microsoft.com/office/2007/relationships/hdphoto" Target="../media/hdphoto3.wdp"/><Relationship Id="rId2" Type="http://schemas.openxmlformats.org/officeDocument/2006/relationships/audio" Target="../media/media5.mp3"/><Relationship Id="rId16" Type="http://schemas.openxmlformats.org/officeDocument/2006/relationships/image" Target="../media/image38.png"/><Relationship Id="rId1" Type="http://schemas.microsoft.com/office/2007/relationships/media" Target="../media/media5.mp3"/><Relationship Id="rId6" Type="http://schemas.openxmlformats.org/officeDocument/2006/relationships/audio" Target="../media/media4.mp3"/><Relationship Id="rId11" Type="http://schemas.openxmlformats.org/officeDocument/2006/relationships/image" Target="../media/image34.jpeg"/><Relationship Id="rId5" Type="http://schemas.microsoft.com/office/2007/relationships/media" Target="../media/media4.mp3"/><Relationship Id="rId15" Type="http://schemas.openxmlformats.org/officeDocument/2006/relationships/image" Target="../media/image37.jpeg"/><Relationship Id="rId10" Type="http://schemas.openxmlformats.org/officeDocument/2006/relationships/image" Target="../media/image5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gif"/><Relationship Id="rId4" Type="http://schemas.openxmlformats.org/officeDocument/2006/relationships/image" Target="../media/image57.gif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80" y="2523280"/>
            <a:ext cx="5956762" cy="4004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48789"/>
          <a:stretch/>
        </p:blipFill>
        <p:spPr>
          <a:xfrm>
            <a:off x="5654045" y="1088020"/>
            <a:ext cx="5863231" cy="134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70" y="1698848"/>
            <a:ext cx="4520847" cy="3635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492" y="1088020"/>
            <a:ext cx="288572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Grade 6</a:t>
            </a:r>
          </a:p>
        </p:txBody>
      </p:sp>
    </p:spTree>
    <p:extLst>
      <p:ext uri="{BB962C8B-B14F-4D97-AF65-F5344CB8AC3E}">
        <p14:creationId xmlns:p14="http://schemas.microsoft.com/office/powerpoint/2010/main" val="21735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8712200" cy="2127250"/>
          </a:xfr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BrowalliaUPC" panose="020B0604020202020204" pitchFamily="34" charset="-34"/>
              </a:rPr>
              <a:t>Look at the pictures and say the new words.</a:t>
            </a:r>
            <a:endParaRPr lang="ar-KW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6388" name="Picture 4" descr="نتيجة بحث الصور عن ‪test your memor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70" y="2773828"/>
            <a:ext cx="2213684" cy="170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63" y="378407"/>
            <a:ext cx="2429899" cy="181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8101" y="2629264"/>
            <a:ext cx="8639796" cy="1872208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Let’s see how many words you can say remember.</a:t>
            </a:r>
            <a:endParaRPr lang="ar-KW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Vijay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89" y="4571176"/>
            <a:ext cx="216217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6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nal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66397" y="899650"/>
            <a:ext cx="487363" cy="487363"/>
          </a:xfrm>
          <a:prstGeom prst="rect">
            <a:avLst/>
          </a:prstGeom>
        </p:spPr>
      </p:pic>
      <p:pic>
        <p:nvPicPr>
          <p:cNvPr id="12" name="racket Meaning in the Cambridge English Dictiona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52650" y="361888"/>
            <a:ext cx="487363" cy="487363"/>
          </a:xfrm>
          <a:prstGeom prst="rect">
            <a:avLst/>
          </a:prstGeom>
        </p:spPr>
      </p:pic>
      <p:pic>
        <p:nvPicPr>
          <p:cNvPr id="7" name="look forward to meaning in english - بحث Goog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8655" y="899650"/>
            <a:ext cx="487363" cy="487363"/>
          </a:xfrm>
          <a:prstGeom prst="rect">
            <a:avLst/>
          </a:prstGeom>
        </p:spPr>
      </p:pic>
      <p:pic>
        <p:nvPicPr>
          <p:cNvPr id="2" name="receive Meaning in the Cambridge English Dictionar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8656" y="361887"/>
            <a:ext cx="487363" cy="487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5575300" cy="6858000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receive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look forward to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final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racket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endParaRPr lang="ar-KW" sz="1800" dirty="0"/>
          </a:p>
        </p:txBody>
      </p:sp>
      <p:pic>
        <p:nvPicPr>
          <p:cNvPr id="10" name="Content Placeholder 3" descr="Cartoon_tenni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7079" y="4591033"/>
            <a:ext cx="1487366" cy="2113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65" y="4324755"/>
            <a:ext cx="1942104" cy="165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74" y="179425"/>
            <a:ext cx="3409296" cy="1927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b="17813"/>
          <a:stretch/>
        </p:blipFill>
        <p:spPr>
          <a:xfrm>
            <a:off x="5454998" y="77429"/>
            <a:ext cx="1809264" cy="79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9" y="2325344"/>
            <a:ext cx="3584476" cy="1826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b="17813"/>
          <a:stretch/>
        </p:blipFill>
        <p:spPr>
          <a:xfrm>
            <a:off x="5454998" y="1927138"/>
            <a:ext cx="1809264" cy="796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89" y="3761631"/>
            <a:ext cx="2172881" cy="880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89" y="5478259"/>
            <a:ext cx="2203461" cy="8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2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join a club meaning in english - بحث Goo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4319" y="1082478"/>
            <a:ext cx="487363" cy="487363"/>
          </a:xfrm>
          <a:prstGeom prst="rect">
            <a:avLst/>
          </a:prstGeom>
        </p:spPr>
      </p:pic>
      <p:pic>
        <p:nvPicPr>
          <p:cNvPr id="26" name="goggles Meaning in the Cambridge English Dictiona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4320" y="544936"/>
            <a:ext cx="487363" cy="487363"/>
          </a:xfrm>
          <a:prstGeom prst="rect">
            <a:avLst/>
          </a:prstGeom>
        </p:spPr>
      </p:pic>
      <p:pic>
        <p:nvPicPr>
          <p:cNvPr id="25" name="take part in meaning in english - بحث Goog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9333" y="491592"/>
            <a:ext cx="487363" cy="487363"/>
          </a:xfrm>
          <a:prstGeom prst="rect">
            <a:avLst/>
          </a:prstGeom>
        </p:spPr>
      </p:pic>
      <p:pic>
        <p:nvPicPr>
          <p:cNvPr id="27" name="championship Meaning in the Cambridge English Dictionar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3438" y="1082478"/>
            <a:ext cx="487363" cy="487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8866"/>
            <a:ext cx="5575300" cy="6366076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join a club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take part in</a:t>
            </a: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 </a:t>
            </a: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goggles</a:t>
            </a:r>
          </a:p>
          <a:p>
            <a:pPr algn="l">
              <a:buNone/>
            </a:pP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  <a:p>
            <a:pPr algn="l">
              <a:buNone/>
            </a:pPr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championship</a:t>
            </a:r>
          </a:p>
          <a:p>
            <a:pPr algn="l">
              <a:buNone/>
            </a:pPr>
            <a:endParaRPr lang="ar-KW" sz="1800" dirty="0"/>
          </a:p>
        </p:txBody>
      </p:sp>
      <p:pic>
        <p:nvPicPr>
          <p:cNvPr id="5" name="Picture 4" descr="SwedishMetal.jpg"/>
          <p:cNvPicPr>
            <a:picLocks noChangeAspect="1"/>
          </p:cNvPicPr>
          <p:nvPr/>
        </p:nvPicPr>
        <p:blipFill rotWithShape="1">
          <a:blip r:embed="rId11" cstate="print"/>
          <a:srcRect t="48526"/>
          <a:stretch/>
        </p:blipFill>
        <p:spPr>
          <a:xfrm>
            <a:off x="8913384" y="3729298"/>
            <a:ext cx="2964628" cy="1387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50" y="241622"/>
            <a:ext cx="2991362" cy="1681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b="17813"/>
          <a:stretch/>
        </p:blipFill>
        <p:spPr>
          <a:xfrm>
            <a:off x="5435183" y="207594"/>
            <a:ext cx="1809264" cy="796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50" y="2036126"/>
            <a:ext cx="3123743" cy="1455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7" b="17813"/>
          <a:stretch/>
        </p:blipFill>
        <p:spPr>
          <a:xfrm>
            <a:off x="5424418" y="1875856"/>
            <a:ext cx="1809264" cy="796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05" y="159597"/>
            <a:ext cx="1130375" cy="1211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6" y="3785332"/>
            <a:ext cx="2172882" cy="8051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28" y="5528070"/>
            <a:ext cx="2172882" cy="8051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11" y="5267484"/>
            <a:ext cx="2857201" cy="1326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72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6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76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4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41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35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5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E3F6-75A6-EF40-9F86-71CCD59C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58" y="244756"/>
            <a:ext cx="11024886" cy="82681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word from </a:t>
            </a:r>
            <a:r>
              <a:rPr lang="en-US" sz="3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4973-EE8D-604B-9F40-2F975E05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1164027"/>
            <a:ext cx="10877160" cy="52595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1-My cousins are ………………….……….seeing you, they heard a lot about you.</a:t>
            </a:r>
          </a:p>
          <a:p>
            <a:pPr marL="0" lvl="0" indent="0">
              <a:buClr>
                <a:srgbClr val="2A1A00"/>
              </a:buClr>
              <a:buNone/>
            </a:pPr>
            <a:r>
              <a:rPr lang="en-US" sz="2800" dirty="0">
                <a:solidFill>
                  <a:srgbClr val="0070C0"/>
                </a:solidFill>
              </a:rPr>
              <a:t> a- join a club         b- communicate         c- receive          </a:t>
            </a:r>
            <a:r>
              <a:rPr lang="en-US" sz="2400" dirty="0">
                <a:solidFill>
                  <a:srgbClr val="0070C0"/>
                </a:solidFill>
              </a:rPr>
              <a:t>d- looking forward to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2-She is a smart student because she got high marks in her …………………. exam.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 a- final                  b- fatal                       c- bright            d- boring</a:t>
            </a: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3-If you want to play tennis with us, you have to bring your own ………………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a- championships    b- subjects                   c- rackets            d- goggles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59B1B"/>
                </a:solidFill>
              </a:rPr>
              <a:t>4-You have to ……………….. if you want to learn how to paint.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59B1B"/>
                </a:solidFill>
              </a:rPr>
              <a:t> a- receive            b- communicate         c- join a club       d- take part in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141046" y="1090018"/>
            <a:ext cx="3784924" cy="56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looking forward to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583990" y="2361144"/>
            <a:ext cx="1497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final</a:t>
            </a:r>
            <a:endParaRPr lang="ar-KW" b="1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010996" y="3745679"/>
            <a:ext cx="13716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racket</a:t>
            </a:r>
            <a:endParaRPr lang="ar-KW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60310" y="5144192"/>
            <a:ext cx="2219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join a club</a:t>
            </a:r>
            <a:endParaRPr lang="ar-KW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6" y="244756"/>
            <a:ext cx="1441048" cy="5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7" y="0"/>
            <a:ext cx="120531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  <a:t>Read the e-mail carefully to answer the 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</a:b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  <a:t>following questions</a:t>
            </a:r>
            <a:endParaRPr lang="ar-KW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ekton Pro" panose="020F06030202080209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586"/>
            <a:ext cx="12570105" cy="57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9845" y="4173496"/>
            <a:ext cx="11246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goggles</a:t>
            </a:r>
          </a:p>
        </p:txBody>
      </p:sp>
    </p:spTree>
    <p:extLst>
      <p:ext uri="{BB962C8B-B14F-4D97-AF65-F5344CB8AC3E}">
        <p14:creationId xmlns:p14="http://schemas.microsoft.com/office/powerpoint/2010/main" val="2787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5310" t="14038" r="-5310" b="9221"/>
          <a:stretch/>
        </p:blipFill>
        <p:spPr>
          <a:xfrm>
            <a:off x="544010" y="1406321"/>
            <a:ext cx="11771452" cy="44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7" y="0"/>
            <a:ext cx="120531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  <a:t>Read the e-mail again to answer the previous  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</a:b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  <a:t>questions. Then check your answers</a:t>
            </a:r>
            <a:endParaRPr lang="ar-KW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ekton Pro" panose="020F06030202080209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586"/>
            <a:ext cx="12570105" cy="57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166" y="423128"/>
            <a:ext cx="8914847" cy="110332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ekton Pro" panose="020F0603020208020904" pitchFamily="34" charset="0"/>
              </a:rPr>
              <a:t>1- Who sent the e-mail?</a:t>
            </a:r>
            <a:endParaRPr lang="ar-KW" sz="6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ekton Pro" panose="020F06030202080209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134" y="3052915"/>
            <a:ext cx="8619879" cy="3303639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a) Peter                              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b) Ahmed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c) Sami 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d) Peter and Ahmed</a:t>
            </a:r>
            <a:endParaRPr lang="ar-KW" sz="5400" b="1" dirty="0">
              <a:ln w="1905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2392" y="2214331"/>
            <a:ext cx="10212705" cy="3301566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a) every week                            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b) yesterday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c) every weekend  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d) after his final exams</a:t>
            </a:r>
            <a:endParaRPr lang="ar-KW" sz="4800" b="1" dirty="0">
              <a:ln w="1905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392" y="216651"/>
            <a:ext cx="11112356" cy="110332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2- When is Ahmed going to buy new shoes?</a:t>
            </a:r>
            <a:endParaRPr lang="ar-KW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9151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1" cy="153383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Garamond" panose="02020404030301010803" pitchFamily="18" charset="0"/>
                <a:cs typeface="LilyUPC" panose="020B0604020202020204" pitchFamily="34" charset="-34"/>
              </a:rPr>
              <a:t>3- How can you tell that Sami is a good swimmer?</a:t>
            </a:r>
            <a:endParaRPr lang="ar-KW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993" y="1387081"/>
            <a:ext cx="12074013" cy="41410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a) He likes swimming more than football.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  <a:p>
            <a:pPr algn="l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b) He is going to take part in Kuwait Swimming Championship.</a:t>
            </a:r>
          </a:p>
          <a:p>
            <a:pPr algn="l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c) He is going to join a club to learn to scuba dive.</a:t>
            </a:r>
            <a:endParaRPr lang="ar-SA" sz="4000" b="1" dirty="0">
              <a:ln w="1905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  <a:p>
            <a:pPr algn="l"/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d</a:t>
            </a:r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) He always wears goggles to protect his eyes.</a:t>
            </a:r>
            <a:endParaRPr lang="ar-KW" sz="4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ok forward to meaning in english - بحث Goo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9760" y="4648008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4719484" y="2856699"/>
            <a:ext cx="7472514" cy="404105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 rot="20919706">
            <a:off x="5492598" y="3224788"/>
            <a:ext cx="2782982" cy="2109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I’m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looking forward to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the summer holiday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ar-KW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6" y="3007604"/>
            <a:ext cx="2567728" cy="2579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14452" cy="2242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 b="23810"/>
          <a:stretch/>
        </p:blipFill>
        <p:spPr>
          <a:xfrm>
            <a:off x="4437002" y="0"/>
            <a:ext cx="2583230" cy="188779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020233" y="751916"/>
            <a:ext cx="50537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look forward to</a:t>
            </a:r>
            <a:endParaRPr lang="ar-KW" sz="4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4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03239"/>
            <a:ext cx="12192000" cy="8701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4- What does the underlined pronoun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 to?</a:t>
            </a:r>
            <a:endParaRPr lang="ar-KW" sz="4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484" y="2608638"/>
            <a:ext cx="11872451" cy="4057633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underlined pronoun  </a:t>
            </a:r>
            <a:r>
              <a:rPr lang="en-US" sz="4800" b="1" u="sng" dirty="0">
                <a:ln w="19050">
                  <a:solidFill>
                    <a:schemeClr val="tx1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</a:t>
            </a:r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refers to </a:t>
            </a:r>
            <a:r>
              <a:rPr lang="en-US" sz="240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--------------.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a) Ahmed                           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b) Peter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c) Sami         </a:t>
            </a:r>
          </a:p>
          <a:p>
            <a:pPr algn="l"/>
            <a:r>
              <a:rPr lang="en-US" sz="4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d) Sami and Ahmed</a:t>
            </a:r>
            <a:endParaRPr lang="ar-KW" sz="4800" b="1" dirty="0">
              <a:ln w="1905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aramond" panose="02020404030301010803" pitchFamily="18" charset="0"/>
              <a:cs typeface="Estrangelo Edessa" panose="030806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93" y="973394"/>
            <a:ext cx="10309123" cy="1446550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4400" b="1" u="sng" dirty="0">
                <a:ln w="19050"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He</a:t>
            </a:r>
            <a:r>
              <a:rPr lang="en-US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Garamond" panose="02020404030301010803" pitchFamily="18" charset="0"/>
                <a:cs typeface="Estrangelo Edessa" panose="03080600000000000000" pitchFamily="66" charset="0"/>
              </a:rPr>
              <a:t> is going to take part in Kuwait Swimming Championship this year.</a:t>
            </a:r>
          </a:p>
        </p:txBody>
      </p:sp>
    </p:spTree>
    <p:extLst>
      <p:ext uri="{BB962C8B-B14F-4D97-AF65-F5344CB8AC3E}">
        <p14:creationId xmlns:p14="http://schemas.microsoft.com/office/powerpoint/2010/main" val="41566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74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68509" y="2210765"/>
            <a:ext cx="5663380" cy="1750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Workbook </a:t>
            </a:r>
          </a:p>
          <a:p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page 65</a:t>
            </a:r>
            <a:endParaRPr lang="ar-KW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9" y="112853"/>
            <a:ext cx="4359797" cy="66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85"/>
            <a:ext cx="11531808" cy="3600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13936" y="3908639"/>
            <a:ext cx="10906348" cy="226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19" y="6061587"/>
            <a:ext cx="3224981" cy="714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916" y="2995938"/>
            <a:ext cx="1865301" cy="1675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4570" y="-32748"/>
            <a:ext cx="151447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7" y="2995938"/>
            <a:ext cx="2567385" cy="10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39" y="0"/>
            <a:ext cx="1240339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3" y="3377380"/>
            <a:ext cx="1348818" cy="899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74" y="3377380"/>
            <a:ext cx="1094453" cy="985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54" y="3377380"/>
            <a:ext cx="1085586" cy="942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9475" r="7984" b="8508"/>
          <a:stretch/>
        </p:blipFill>
        <p:spPr>
          <a:xfrm>
            <a:off x="2557309" y="4319739"/>
            <a:ext cx="1064018" cy="1024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1" y="4395485"/>
            <a:ext cx="1652130" cy="873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54" y="4277032"/>
            <a:ext cx="1085586" cy="1067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23" y="5344461"/>
            <a:ext cx="1646597" cy="999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7068" y="4081370"/>
            <a:ext cx="962332" cy="90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dobe Caslon Pro Bold" panose="0205070206050A020403" pitchFamily="18" charset="0"/>
              </a:rPr>
              <a:t>1</a:t>
            </a:r>
            <a:endParaRPr lang="ar-KW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8428" y="5547360"/>
            <a:ext cx="962332" cy="88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dobe Caslon Pro Bold" panose="0205070206050A020403" pitchFamily="18" charset="0"/>
              </a:rPr>
              <a:t>2</a:t>
            </a:r>
            <a:endParaRPr lang="ar-KW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0720" y="4191000"/>
            <a:ext cx="990600" cy="90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dobe Caslon Pro Bold" panose="0205070206050A020403" pitchFamily="18" charset="0"/>
              </a:rPr>
              <a:t>3</a:t>
            </a:r>
            <a:endParaRPr lang="ar-KW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6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249" y="525734"/>
            <a:ext cx="11933499" cy="2289070"/>
          </a:xfrm>
          <a:prstGeom prst="rect">
            <a:avLst/>
          </a:prstGeom>
          <a:solidFill>
            <a:srgbClr val="92D050">
              <a:alpha val="69020"/>
            </a:srgbClr>
          </a:solidFill>
          <a:ln w="5715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6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What are your </a:t>
            </a:r>
            <a:r>
              <a:rPr lang="en-US" sz="6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favourite</a:t>
            </a:r>
            <a:r>
              <a:rPr lang="en-US" sz="6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 sports?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5535" y="2999999"/>
            <a:ext cx="8797409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</a:t>
            </a:r>
            <a:r>
              <a:rPr lang="en-US" sz="4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favourite</a:t>
            </a:r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sports are swimming </a:t>
            </a:r>
          </a:p>
          <a:p>
            <a:pPr algn="ctr"/>
            <a:r>
              <a:rPr lang="ar-KW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scuba diving. What about you ?</a:t>
            </a:r>
          </a:p>
        </p:txBody>
      </p:sp>
    </p:spTree>
    <p:extLst>
      <p:ext uri="{BB962C8B-B14F-4D97-AF65-F5344CB8AC3E}">
        <p14:creationId xmlns:p14="http://schemas.microsoft.com/office/powerpoint/2010/main" val="2236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252680"/>
            <a:ext cx="12191999" cy="766916"/>
          </a:xfrm>
          <a:prstGeom prst="rect">
            <a:avLst/>
          </a:prstGeom>
          <a:solidFill>
            <a:schemeClr val="tx1">
              <a:alpha val="69804"/>
            </a:schemeClr>
          </a:solidFill>
          <a:ln w="5715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Would you like to join a sports club? Why? Why not?</a:t>
            </a:r>
            <a:endParaRPr lang="ar-KW" sz="3200" b="1" dirty="0">
              <a:ln w="28575">
                <a:solidFill>
                  <a:schemeClr val="bg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9643" y="4976514"/>
            <a:ext cx="893456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would like to join a swimming club</a:t>
            </a:r>
          </a:p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be fit and healthy. 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4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12" y="2695500"/>
            <a:ext cx="9066724" cy="282903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26690" y="247136"/>
            <a:ext cx="10515600" cy="2348579"/>
          </a:xfrm>
          <a:prstGeom prst="rect">
            <a:avLst/>
          </a:prstGeom>
          <a:solidFill>
            <a:srgbClr val="000099">
              <a:alpha val="61961"/>
            </a:srgb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 you think that writing </a:t>
            </a:r>
          </a:p>
          <a:p>
            <a:pPr algn="ctr"/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e-mails is important? How?</a:t>
            </a:r>
            <a:endParaRPr lang="ar-K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6725" y="5524534"/>
            <a:ext cx="3757305" cy="64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/>
          <p:cNvSpPr/>
          <p:nvPr/>
        </p:nvSpPr>
        <p:spPr>
          <a:xfrm>
            <a:off x="646530" y="5148873"/>
            <a:ext cx="11308788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think writing emails is important because </a:t>
            </a:r>
          </a:p>
          <a:p>
            <a:pPr algn="ctr"/>
            <a:r>
              <a: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an easy way to communicate with people. </a:t>
            </a:r>
          </a:p>
        </p:txBody>
      </p:sp>
    </p:spTree>
    <p:extLst>
      <p:ext uri="{BB962C8B-B14F-4D97-AF65-F5344CB8AC3E}">
        <p14:creationId xmlns:p14="http://schemas.microsoft.com/office/powerpoint/2010/main" val="34228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6" y="158646"/>
            <a:ext cx="11904220" cy="2908645"/>
          </a:xfrm>
          <a:solidFill>
            <a:srgbClr val="003300">
              <a:alpha val="69804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Surf the Net and find information about Kuwait Swimming Championship.</a:t>
            </a:r>
            <a:endParaRPr lang="ar-KW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7" y="4143929"/>
            <a:ext cx="3576944" cy="28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84413381171439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0416" y="-416689"/>
            <a:ext cx="4909227" cy="6015500"/>
          </a:xfrm>
          <a:prstGeom prst="rect">
            <a:avLst/>
          </a:prstGeom>
        </p:spPr>
      </p:pic>
      <p:pic>
        <p:nvPicPr>
          <p:cNvPr id="6" name="Picture 5" descr="sigpic381537_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776" y="2022956"/>
            <a:ext cx="7524760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90254" y="5040793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4719484" y="2109019"/>
            <a:ext cx="7472514" cy="474898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 rot="20919706">
            <a:off x="5492234" y="2709373"/>
            <a:ext cx="2782982" cy="2109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As soon as I finish my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final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exam, I’m going to buy new boots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ar-KW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9310" y="4966074"/>
            <a:ext cx="124802" cy="2106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51450" y="4078907"/>
            <a:ext cx="124802" cy="2106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58237" y="3658577"/>
            <a:ext cx="124802" cy="2106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75469" y="3138477"/>
            <a:ext cx="124802" cy="2106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176">
            <a:off x="1425608" y="1397583"/>
            <a:ext cx="2857500" cy="1842357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754">
            <a:off x="3940971" y="445648"/>
            <a:ext cx="3885436" cy="156946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1234561" y="4566583"/>
            <a:ext cx="124802" cy="2106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44346" y="125418"/>
            <a:ext cx="3947652" cy="1393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final</a:t>
            </a:r>
            <a:endParaRPr lang="ar-KW" sz="9600" b="1" dirty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73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-309716" y="0"/>
            <a:ext cx="12501715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0919706">
            <a:off x="816837" y="800500"/>
            <a:ext cx="4624924" cy="219529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My friend Sami likes swimming. He is going to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take part in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Kuwait Swimming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Championship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this year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ar-KW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33" y="249303"/>
            <a:ext cx="2780514" cy="19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mpionship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1323" y="3923069"/>
            <a:ext cx="487363" cy="48736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6370140" y="2783068"/>
            <a:ext cx="5528636" cy="17542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-252459" y="-509285"/>
            <a:ext cx="11667280" cy="253365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Sami is going to take part in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Kuwait Swimming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Championship.</a:t>
            </a:r>
            <a:endParaRPr lang="ar-KW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701478"/>
            <a:ext cx="5397536" cy="480349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7664" y="1491929"/>
            <a:ext cx="4494710" cy="1291139"/>
          </a:xfrm>
          <a:prstGeom prst="cloudCallout">
            <a:avLst>
              <a:gd name="adj1" fmla="val 32343"/>
              <a:gd name="adj2" fmla="val 85196"/>
            </a:avLst>
          </a:prstGeom>
          <a:solidFill>
            <a:srgbClr val="FFFFFF">
              <a:alpha val="8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I’m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 champion.</a:t>
            </a:r>
            <a:endParaRPr lang="ar-KW" sz="36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4409" r="2500" b="32903"/>
          <a:stretch/>
        </p:blipFill>
        <p:spPr>
          <a:xfrm>
            <a:off x="6435502" y="2783068"/>
            <a:ext cx="5397911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ke part in meaning in english - بحث Goo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0428" y="340575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80" y="2233914"/>
            <a:ext cx="5382944" cy="401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18" y="472338"/>
            <a:ext cx="5405379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" y="472337"/>
            <a:ext cx="559455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19" y="2233914"/>
            <a:ext cx="5486400" cy="401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69" y="838834"/>
            <a:ext cx="689424" cy="867206"/>
          </a:xfrm>
          <a:prstGeom prst="rect">
            <a:avLst/>
          </a:prstGeom>
        </p:spPr>
      </p:pic>
      <p:sp>
        <p:nvSpPr>
          <p:cNvPr id="9" name="Equal 8"/>
          <p:cNvSpPr/>
          <p:nvPr/>
        </p:nvSpPr>
        <p:spPr>
          <a:xfrm>
            <a:off x="6018833" y="953800"/>
            <a:ext cx="555585" cy="63727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76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76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00px-Buz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 descr="scuba-diving-lesson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1069352"/>
            <a:ext cx="12191999" cy="141763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Would you like to learn </a:t>
            </a:r>
            <a:b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scuba diving?</a:t>
            </a:r>
            <a:endParaRPr lang="ar-KW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5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stralia-scuba-divin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loud Callout 5"/>
          <p:cNvSpPr/>
          <p:nvPr/>
        </p:nvSpPr>
        <p:spPr>
          <a:xfrm>
            <a:off x="383457" y="332656"/>
            <a:ext cx="8642556" cy="3240360"/>
          </a:xfrm>
          <a:prstGeom prst="cloudCallout">
            <a:avLst>
              <a:gd name="adj1" fmla="val -17180"/>
              <a:gd name="adj2" fmla="val 855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>
                <a:solidFill>
                  <a:srgbClr val="0000FF"/>
                </a:solidFill>
                <a:latin typeface="Aharoni" pitchFamily="2" charset="-79"/>
              </a:rPr>
              <a:t>    </a:t>
            </a:r>
          </a:p>
          <a:p>
            <a:pPr algn="ctr" rtl="0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You can </a:t>
            </a:r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join a club </a:t>
            </a:r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to learn to scuba dive.</a:t>
            </a:r>
            <a:endParaRPr lang="ar-KW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12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oin a club meaning in english - بحث Goo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9697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join a club</a:t>
            </a:r>
            <a:endParaRPr lang="ar-KW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 descr="JOIN-OUR-C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737"/>
            <a:ext cx="12192000" cy="5429264"/>
          </a:xfrm>
          <a:prstGeom prst="rect">
            <a:avLst/>
          </a:prstGeom>
        </p:spPr>
      </p:pic>
      <p:pic>
        <p:nvPicPr>
          <p:cNvPr id="10" name="Picture 4" descr="http://www.britechcollege.org/images/spo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37"/>
            <a:ext cx="12192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3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8BF0AC-2C42-495D-8CCC-47749018E2CD}"/>
</file>

<file path=customXml/itemProps2.xml><?xml version="1.0" encoding="utf-8"?>
<ds:datastoreItem xmlns:ds="http://schemas.openxmlformats.org/officeDocument/2006/customXml" ds:itemID="{33E85FB3-0569-4641-AD4A-759403D4B878}"/>
</file>

<file path=customXml/itemProps3.xml><?xml version="1.0" encoding="utf-8"?>
<ds:datastoreItem xmlns:ds="http://schemas.openxmlformats.org/officeDocument/2006/customXml" ds:itemID="{352A02CA-71A6-4A5D-B6C3-5B8A8ACF2806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615</TotalTime>
  <Words>501</Words>
  <Application>Microsoft Office PowerPoint</Application>
  <PresentationFormat>Widescreen</PresentationFormat>
  <Paragraphs>87</Paragraphs>
  <Slides>29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56" baseType="lpstr">
      <vt:lpstr>Adobe Caslon Pro</vt:lpstr>
      <vt:lpstr>Adobe Caslon Pro Bold</vt:lpstr>
      <vt:lpstr>Adobe Devanagari</vt:lpstr>
      <vt:lpstr>Aharoni</vt:lpstr>
      <vt:lpstr>Arial</vt:lpstr>
      <vt:lpstr>Berlin Sans FB</vt:lpstr>
      <vt:lpstr>BrowalliaUPC</vt:lpstr>
      <vt:lpstr>Comic Sans MS</vt:lpstr>
      <vt:lpstr>David</vt:lpstr>
      <vt:lpstr>Estrangelo Edessa</vt:lpstr>
      <vt:lpstr>Franklin Gothic Book</vt:lpstr>
      <vt:lpstr>Garamond</vt:lpstr>
      <vt:lpstr>Gill Sans MT</vt:lpstr>
      <vt:lpstr>Impact</vt:lpstr>
      <vt:lpstr>Leelawadee</vt:lpstr>
      <vt:lpstr>LilyUPC</vt:lpstr>
      <vt:lpstr>Majalla UI</vt:lpstr>
      <vt:lpstr>Meiryo UI</vt:lpstr>
      <vt:lpstr>Monotype Corsiva</vt:lpstr>
      <vt:lpstr>Perpetua</vt:lpstr>
      <vt:lpstr>Tahoma</vt:lpstr>
      <vt:lpstr>Tekton Pro</vt:lpstr>
      <vt:lpstr>Times New Roman</vt:lpstr>
      <vt:lpstr>Vijaya</vt:lpstr>
      <vt:lpstr>Wingdings 2</vt:lpstr>
      <vt:lpstr>Equity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Would you like to learn  scuba diving?</vt:lpstr>
      <vt:lpstr>PowerPoint Presentation</vt:lpstr>
      <vt:lpstr>join a club</vt:lpstr>
      <vt:lpstr>Look at the pictures and say the new words.</vt:lpstr>
      <vt:lpstr>PowerPoint Presentation</vt:lpstr>
      <vt:lpstr>PowerPoint Presentation</vt:lpstr>
      <vt:lpstr>Choose the correct word from a,b,c and d:</vt:lpstr>
      <vt:lpstr>Read the e-mail carefully to answer the  following questions</vt:lpstr>
      <vt:lpstr>PowerPoint Presentation</vt:lpstr>
      <vt:lpstr>Read the e-mail again to answer the previous   questions. Then check your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 the Net and find information about Kuwait Swimming Championship.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83</cp:revision>
  <dcterms:created xsi:type="dcterms:W3CDTF">2016-12-29T20:00:09Z</dcterms:created>
  <dcterms:modified xsi:type="dcterms:W3CDTF">2020-12-07T19:01:51Z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